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0" r:id="rId2"/>
    <p:sldId id="268" r:id="rId3"/>
    <p:sldId id="276" r:id="rId4"/>
    <p:sldId id="281" r:id="rId5"/>
    <p:sldId id="275" r:id="rId6"/>
    <p:sldId id="277" r:id="rId7"/>
    <p:sldId id="278" r:id="rId8"/>
    <p:sldId id="279" r:id="rId9"/>
    <p:sldId id="280" r:id="rId10"/>
    <p:sldId id="282" r:id="rId11"/>
    <p:sldId id="283" r:id="rId12"/>
    <p:sldId id="286" r:id="rId13"/>
    <p:sldId id="274" r:id="rId14"/>
    <p:sldId id="257" r:id="rId15"/>
    <p:sldId id="285" r:id="rId16"/>
    <p:sldId id="284" r:id="rId17"/>
    <p:sldId id="256" r:id="rId18"/>
    <p:sldId id="264" r:id="rId19"/>
    <p:sldId id="270" r:id="rId20"/>
    <p:sldId id="271" r:id="rId21"/>
    <p:sldId id="272" r:id="rId22"/>
    <p:sldId id="273" r:id="rId23"/>
    <p:sldId id="267" r:id="rId24"/>
    <p:sldId id="261" r:id="rId25"/>
    <p:sldId id="265" r:id="rId26"/>
    <p:sldId id="266" r:id="rId27"/>
    <p:sldId id="262" r:id="rId28"/>
    <p:sldId id="26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9F18-80B6-4B8D-BB65-DF9CAA0D4734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6411-2F3B-409A-B2BD-479F23387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259DA-5BD5-41A9-8193-53AF0017722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BFC5-EA4B-4972-8378-795B5CCF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2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Applications of Quadric Surfaces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Fluids</a:t>
            </a:r>
            <a:endParaRPr lang="en-US" dirty="0"/>
          </a:p>
        </p:txBody>
      </p:sp>
      <p:pic>
        <p:nvPicPr>
          <p:cNvPr id="10242" name="Picture 2" descr="https://upload.wikimedia.org/wikipedia/commons/f/f5/Centrifugal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5257800" cy="478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3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Analysis</a:t>
            </a:r>
            <a:endParaRPr lang="en-US" dirty="0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xmlns="" id="{9542A414-E1C3-41E1-AA56-66496045B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7" r="10252" b="2789"/>
          <a:stretch/>
        </p:blipFill>
        <p:spPr>
          <a:xfrm>
            <a:off x="457200" y="1543445"/>
            <a:ext cx="4530346" cy="42973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05A787-4BE6-42BF-BEC4-093062033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3" t="18140" r="26434" b="22325"/>
          <a:stretch/>
        </p:blipFill>
        <p:spPr>
          <a:xfrm>
            <a:off x="5410200" y="2053826"/>
            <a:ext cx="3295649" cy="33479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998C3DD-F1CC-4EE5-8007-37078EE865BB}"/>
              </a:ext>
            </a:extLst>
          </p:cNvPr>
          <p:cNvCxnSpPr>
            <a:cxnSpLocks/>
          </p:cNvCxnSpPr>
          <p:nvPr/>
        </p:nvCxnSpPr>
        <p:spPr>
          <a:xfrm flipV="1">
            <a:off x="7093147" y="2240753"/>
            <a:ext cx="974496" cy="1451374"/>
          </a:xfrm>
          <a:prstGeom prst="straightConnector1">
            <a:avLst/>
          </a:prstGeom>
          <a:ln w="50800">
            <a:solidFill>
              <a:srgbClr val="0900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Hyperboloidal</a:t>
            </a:r>
            <a:r>
              <a:rPr lang="en-US" dirty="0" smtClean="0"/>
              <a:t> Gears</a:t>
            </a:r>
            <a:endParaRPr lang="en-US" dirty="0"/>
          </a:p>
        </p:txBody>
      </p:sp>
      <p:pic>
        <p:nvPicPr>
          <p:cNvPr id="13314" name="Picture 2" descr="Image result for hyperboloidal gear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9"/>
          <a:stretch/>
        </p:blipFill>
        <p:spPr bwMode="auto">
          <a:xfrm>
            <a:off x="2057400" y="1524000"/>
            <a:ext cx="4953000" cy="51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Hyperboloid Structures</a:t>
            </a:r>
            <a:endParaRPr lang="en-US" dirty="0"/>
          </a:p>
        </p:txBody>
      </p:sp>
      <p:pic>
        <p:nvPicPr>
          <p:cNvPr id="2050" name="Picture 2" descr="File:Les Essarts-le-Roi Château d'ea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r="15527"/>
          <a:stretch/>
        </p:blipFill>
        <p:spPr bwMode="auto">
          <a:xfrm>
            <a:off x="685800" y="1552574"/>
            <a:ext cx="22098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nton Tower 2013.11.15 18-12-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5921"/>
          <a:stretch/>
        </p:blipFill>
        <p:spPr bwMode="auto">
          <a:xfrm>
            <a:off x="3048000" y="1562099"/>
            <a:ext cx="2543176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DD8CF0-0450-4410-B7C6-8A0DAF6F5435}"/>
              </a:ext>
            </a:extLst>
          </p:cNvPr>
          <p:cNvSpPr txBox="1"/>
          <p:nvPr/>
        </p:nvSpPr>
        <p:spPr>
          <a:xfrm>
            <a:off x="838200" y="6053250"/>
            <a:ext cx="1905000" cy="52322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Château d'eau de Les Essarts-le-Roi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DD8CF0-0450-4410-B7C6-8A0DAF6F5435}"/>
              </a:ext>
            </a:extLst>
          </p:cNvPr>
          <p:cNvSpPr txBox="1"/>
          <p:nvPr/>
        </p:nvSpPr>
        <p:spPr>
          <a:xfrm>
            <a:off x="6382497" y="6128863"/>
            <a:ext cx="1528853" cy="300082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Kobe Port Tower</a:t>
            </a:r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DD8CF0-0450-4410-B7C6-8A0DAF6F5435}"/>
              </a:ext>
            </a:extLst>
          </p:cNvPr>
          <p:cNvSpPr txBox="1"/>
          <p:nvPr/>
        </p:nvSpPr>
        <p:spPr>
          <a:xfrm>
            <a:off x="3667267" y="6164819"/>
            <a:ext cx="1304641" cy="300082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Canton Tower</a:t>
            </a:r>
            <a:endParaRPr lang="en-US" sz="1350" dirty="0"/>
          </a:p>
        </p:txBody>
      </p:sp>
      <p:pic>
        <p:nvPicPr>
          <p:cNvPr id="2056" name="Picture 8" descr="https://upload.wikimedia.org/wikipedia/commons/thumb/a/a7/Kobe_Port_Tower03bs3200.jpg/800px-Kobe_Port_Tower03bs32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71625"/>
            <a:ext cx="2863849" cy="42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Hyperboloid Cooling Towers</a:t>
            </a:r>
            <a:endParaRPr lang="en-US" dirty="0"/>
          </a:p>
        </p:txBody>
      </p:sp>
      <p:pic>
        <p:nvPicPr>
          <p:cNvPr id="1026" name="Picture 2" descr="Image result for cooling t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29519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Hyperbolic Paraboloid Structures</a:t>
            </a:r>
            <a:endParaRPr lang="en-US" dirty="0"/>
          </a:p>
        </p:txBody>
      </p:sp>
      <p:pic>
        <p:nvPicPr>
          <p:cNvPr id="12290" name="Picture 2" descr="https://upload.wikimedia.org/wikipedia/commons/a/a3/W-wa_Ochota_PKP-WKD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" b="5944"/>
          <a:stretch/>
        </p:blipFill>
        <p:spPr bwMode="auto">
          <a:xfrm>
            <a:off x="295275" y="1600200"/>
            <a:ext cx="514096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DD8CF0-0450-4410-B7C6-8A0DAF6F5435}"/>
              </a:ext>
            </a:extLst>
          </p:cNvPr>
          <p:cNvSpPr txBox="1"/>
          <p:nvPr/>
        </p:nvSpPr>
        <p:spPr>
          <a:xfrm>
            <a:off x="323850" y="4504549"/>
            <a:ext cx="1524000" cy="52322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Warszawa </a:t>
            </a:r>
            <a:r>
              <a:rPr lang="en-US" sz="1400" dirty="0" err="1"/>
              <a:t>Ochota</a:t>
            </a:r>
            <a:r>
              <a:rPr lang="en-US" sz="1400" dirty="0"/>
              <a:t> train station</a:t>
            </a:r>
          </a:p>
        </p:txBody>
      </p:sp>
      <p:pic>
        <p:nvPicPr>
          <p:cNvPr id="12292" name="Picture 4" descr="Image result for saddledo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29432" r="4444" b="5743"/>
          <a:stretch/>
        </p:blipFill>
        <p:spPr bwMode="auto">
          <a:xfrm>
            <a:off x="4267200" y="3699261"/>
            <a:ext cx="4490720" cy="26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DD8CF0-0450-4410-B7C6-8A0DAF6F5435}"/>
              </a:ext>
            </a:extLst>
          </p:cNvPr>
          <p:cNvSpPr txBox="1"/>
          <p:nvPr/>
        </p:nvSpPr>
        <p:spPr>
          <a:xfrm>
            <a:off x="7500620" y="2895600"/>
            <a:ext cx="1257300" cy="52322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Scotiabank </a:t>
            </a:r>
            <a:r>
              <a:rPr lang="en-US" sz="1400" dirty="0" err="1" smtClean="0"/>
              <a:t>Saddledome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87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Pringles</a:t>
            </a:r>
            <a:endParaRPr lang="en-US" dirty="0"/>
          </a:p>
        </p:txBody>
      </p:sp>
      <p:pic>
        <p:nvPicPr>
          <p:cNvPr id="11266" name="Picture 2" descr="https://upload.wikimedia.org/wikipedia/commons/8/89/Pringles_chip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90" y="1600200"/>
            <a:ext cx="443921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Vector Valued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5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Second Law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905001"/>
            <a:ext cx="2514600" cy="40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Impulse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2" y="1676402"/>
            <a:ext cx="353670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Ellipsoid</a:t>
            </a:r>
            <a:endParaRPr lang="en-US" dirty="0"/>
          </a:p>
        </p:txBody>
      </p:sp>
      <p:pic>
        <p:nvPicPr>
          <p:cNvPr id="3074" name="Picture 2" descr="Image result for earth ellipsoi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4045" y="1602119"/>
            <a:ext cx="4675909" cy="45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Momentum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2" y="1847850"/>
            <a:ext cx="5686363" cy="4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Torque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38404"/>
            <a:ext cx="2413000" cy="31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Impulse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14604"/>
            <a:ext cx="2971800" cy="24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Nanotubes</a:t>
            </a:r>
            <a:endParaRPr lang="en-US" dirty="0"/>
          </a:p>
        </p:txBody>
      </p:sp>
      <p:pic>
        <p:nvPicPr>
          <p:cNvPr id="4" name="Picture 2" descr="http://www.ch.ic.ac.uk/motm/spiral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9889">
            <a:off x="-223781" y="2083328"/>
            <a:ext cx="3280719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81204"/>
            <a:ext cx="5638800" cy="39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Tori &amp; </a:t>
            </a:r>
            <a:r>
              <a:rPr lang="en-US" dirty="0" err="1" smtClean="0"/>
              <a:t>Toroidial</a:t>
            </a:r>
            <a:r>
              <a:rPr lang="en-US" dirty="0" smtClean="0"/>
              <a:t> Helixes</a:t>
            </a:r>
            <a:endParaRPr lang="en-US" dirty="0"/>
          </a:p>
        </p:txBody>
      </p:sp>
      <p:pic>
        <p:nvPicPr>
          <p:cNvPr id="6" name="Picture 4" descr="https://upload.wikimedia.org/wikipedia/commons/thumb/8/81/Torus_cycles.svg/512px-Torus_cycl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4653"/>
            <a:ext cx="2983534" cy="454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elix torus equ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2" y="2395538"/>
            <a:ext cx="5055035" cy="284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7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Supercoiling</a:t>
            </a:r>
            <a:endParaRPr lang="en-US" dirty="0"/>
          </a:p>
        </p:txBody>
      </p:sp>
      <p:pic>
        <p:nvPicPr>
          <p:cNvPr id="3074" name="Picture 2" descr="Image result for supercoi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41" y="1981200"/>
            <a:ext cx="348962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ioinfo.org.cn/book/biochemistry/chapt23/799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71603"/>
            <a:ext cx="29908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Biomedical Research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02" r="150" b="-1613"/>
          <a:stretch/>
        </p:blipFill>
        <p:spPr>
          <a:xfrm>
            <a:off x="609600" y="1447800"/>
            <a:ext cx="7848600" cy="5100576"/>
          </a:xfrm>
        </p:spPr>
      </p:pic>
    </p:spTree>
    <p:extLst>
      <p:ext uri="{BB962C8B-B14F-4D97-AF65-F5344CB8AC3E}">
        <p14:creationId xmlns:p14="http://schemas.microsoft.com/office/powerpoint/2010/main" val="181830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Inductors (and Transformers)</a:t>
            </a:r>
            <a:endParaRPr lang="en-US" dirty="0"/>
          </a:p>
        </p:txBody>
      </p:sp>
      <p:pic>
        <p:nvPicPr>
          <p:cNvPr id="5122" name="Picture 2" descr="Image result for Toroidal indu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2133600"/>
            <a:ext cx="595773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indu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38462"/>
            <a:ext cx="3814408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Biot</a:t>
            </a:r>
            <a:r>
              <a:rPr lang="en-US" dirty="0" smtClean="0"/>
              <a:t>-Savart Law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2667000"/>
            <a:ext cx="6506312" cy="17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Elliptical Billiards</a:t>
            </a:r>
            <a:endParaRPr lang="en-US" dirty="0"/>
          </a:p>
        </p:txBody>
      </p:sp>
      <p:pic>
        <p:nvPicPr>
          <p:cNvPr id="5122" name="Picture 2" descr="Image result for elliptical po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Elliptical Billiards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552949" cy="3182144"/>
          </a:xfrm>
        </p:spPr>
      </p:pic>
    </p:spTree>
    <p:extLst>
      <p:ext uri="{BB962C8B-B14F-4D97-AF65-F5344CB8AC3E}">
        <p14:creationId xmlns:p14="http://schemas.microsoft.com/office/powerpoint/2010/main" val="9352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Ellipsoid Reflector Spotlights</a:t>
            </a:r>
            <a:endParaRPr lang="en-US" dirty="0"/>
          </a:p>
        </p:txBody>
      </p:sp>
      <p:pic>
        <p:nvPicPr>
          <p:cNvPr id="4100" name="Picture 4" descr="http://stagelightingprimer.com/images/ellipsoidal_optical_path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6"/>
          <a:stretch/>
        </p:blipFill>
        <p:spPr bwMode="auto">
          <a:xfrm>
            <a:off x="2819402" y="1447800"/>
            <a:ext cx="56292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Ellipsoid reflector spotl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3187" r="4540"/>
          <a:stretch/>
        </p:blipFill>
        <p:spPr bwMode="auto">
          <a:xfrm>
            <a:off x="0" y="3095629"/>
            <a:ext cx="29718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Parabolic Reflectors</a:t>
            </a:r>
            <a:endParaRPr lang="en-US" dirty="0"/>
          </a:p>
        </p:txBody>
      </p:sp>
      <p:pic>
        <p:nvPicPr>
          <p:cNvPr id="9220" name="Picture 4" descr="https://upload.wikimedia.org/wikipedia/commons/thumb/2/2f/Parabola_with_focus_and_arbitrary_line.svg/880px-Parabola_with_focus_and_arbitrary_line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960" y="1600200"/>
            <a:ext cx="663807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Parabolic Reflectors</a:t>
            </a:r>
            <a:endParaRPr lang="en-US" dirty="0"/>
          </a:p>
        </p:txBody>
      </p:sp>
      <p:pic>
        <p:nvPicPr>
          <p:cNvPr id="10" name="Picture 6" descr="https://upload.wikimedia.org/wikipedia/commons/thumb/1/1c/ALMA_antennas_on_Chajnantor.jpg/1920px-ALMA_antennas_on_Chajnanto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656" y="1600200"/>
            <a:ext cx="672068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4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Parabolic Reflectors</a:t>
            </a:r>
            <a:endParaRPr lang="en-US" dirty="0"/>
          </a:p>
        </p:txBody>
      </p:sp>
      <p:pic>
        <p:nvPicPr>
          <p:cNvPr id="7170" name="Picture 2" descr="File:ALSO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Parabolic </a:t>
            </a:r>
            <a:r>
              <a:rPr lang="en-US" dirty="0" smtClean="0"/>
              <a:t>Microphones</a:t>
            </a:r>
            <a:endParaRPr lang="en-US" dirty="0"/>
          </a:p>
        </p:txBody>
      </p:sp>
      <p:pic>
        <p:nvPicPr>
          <p:cNvPr id="8196" name="Picture 4" descr="https://upload.wikimedia.org/wikipedia/commons/thumb/3/3e/ParabolicMicrophone.jpg/800px-ParabolicMicrophone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063346" y="1600200"/>
            <a:ext cx="301730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6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086.614"/>
  <p:tag name="ORIGINALWIDTH" val="678.6652"/>
  <p:tag name="LATEXADDIN" val="\documentclass{article}&#10;\usepackage{amsmath}&#10;\usepackage{setspace}&#10;\pagestyle{empty}&#10;\begin{document}&#10;&#10;\begin{spacing}{2}&#10;\begin{align*}&#10;m \mathbf{v}  &amp;= \mathbf{p}\\&#10;m \mathbf{a} &amp;= \frac{d\mathbf{p}}{dt} \\&#10;\mathbf{F} &amp;= \frac{d\mathbf{p}}{dt}&#10;\end{align*}&#10;\end{spacing}&#10;&#10;\end{document}"/>
  <p:tag name="IGUANATEXSIZE" val="20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324.334"/>
  <p:tag name="ORIGINALWIDTH" val="1034.871"/>
  <p:tag name="LATEXADDIN" val="\documentclass{article}&#10;\usepackage{amsmath}&#10;\pagestyle{empty}&#10;\begin{document}&#10;&#10;\begin{align*}&#10;\mathbf{F} &amp;= \frac{d\mathbf{p}}{dt} \\&#10;\int_{t_1}^{t_2} \mathbf{F} dt &amp;= \Delta \mathbf{p} \\&#10;\int_{t_1}^{t_2} \mathbf{F} dt &amp;= \mathbf{J}&#10;\end{align*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670.791"/>
  <p:tag name="ORIGINALWIDTH" val="2127.484"/>
  <p:tag name="LATEXADDIN" val="\documentclass{article}&#10;\usepackage{amsmath}&#10;\usepackage{setspace}&#10;\pagestyle{empty}&#10;\begin{document}&#10;&#10;\begin{spacing}{2}&#10;\begin{align*}&#10;\mathbf{L} &amp;= \mathbf{r} \times \mathbf{p} \\&#10;\frac{d \mathbf{L}}{dt} &amp;= \frac{d}{dt} (\mathbf{r} \times \mathbf{p}) \\&#10;\frac{d \mathbf{L}}{dt} &amp;= \left( \frac{d\mathbf{r}}{dt} \times \mathbf{p} \right) +  \left( \mathbf{r} \times \frac{d\mathbf{p}}{dt} \right) \\&#10;\frac{d \mathbf{L}}{dt} &amp;= \left(\mathbf{v} \times m\mathbf{v} \right) +  \left(\mathbf{r} \times \frac{d\mathbf{p}}{dt} \right) \\&#10;\end{align*}&#10;\end{spacing}&#10;&#10;\end{document}"/>
  <p:tag name="IGUANATEXSIZE" val="20"/>
  <p:tag name="IGUANATEXCURSOR" val="3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240.345"/>
  <p:tag name="ORIGINALWIDTH" val="936.6329"/>
  <p:tag name="LATEXADDIN" val="\documentclass{article}&#10;\usepackage{amsmath}&#10;\usepackage{setspace}&#10;\pagestyle{empty}&#10;\begin{document}&#10;&#10;\begin{spacing}{2}&#10;\begin{align*}&#10;\frac{d \mathbf{L}}{dt} &amp;= \mathbf{r} \times \frac{d\mathbf{p}}{dt} \\&#10;\frac{d \mathbf{L}}{dt} &amp;= \mathbf{r} \times \mathbf{F} \\&#10;\frac{d \mathbf{L}}{dt} &amp;= \mathbf{\tau}&#10;\end{align*}&#10;\end{spacing}&#10;&#10;\end{document}"/>
  <p:tag name="IGUANATEXSIZE" val="20"/>
  <p:tag name="IGUANATEXCURSOR" val="3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845.1443"/>
  <p:tag name="ORIGINALWIDTH" val="1017.623"/>
  <p:tag name="LATEXADDIN" val="\documentclass{article}&#10;\usepackage{amsmath}&#10;\usepackage{setspace}&#10;\pagestyle{empty}&#10;\begin{document}&#10;&#10;\begin{spacing}{2}&#10;\begin{align*}&#10;\tau = \frac{d\mathbf{L}}{dt} \\&#10;\int_{t_1}^{t_2} \tau dt &amp;= \Delta \mathbf{L} \\&#10;\end{align*}&#10;\end{spacing}&#10;&#10;\end{document}"/>
  <p:tag name="IGUANATEXSIZE" val="20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382.4522"/>
  <p:tag name="ORIGINALWIDTH" val="1387.327"/>
  <p:tag name="LATEXADDIN" val="\documentclass{article}&#10;\usepackage{amsmath}&#10;\pagestyle{empty}&#10;\begin{document}&#10;&#10;\[&#10;\mathbf{B} = \frac{\mu}{4 \pi} \int_C \frac { \mathit{I} d\mathbf{s} \times \mathbf{r}}{ |\mathbf{r}|^3 }&#10;\]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84</Words>
  <Application>Microsoft Office PowerPoint</Application>
  <PresentationFormat>On-screen Show (4:3)</PresentationFormat>
  <Paragraphs>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Applications of Quadric Surfaces</vt:lpstr>
      <vt:lpstr>Planetary Ellipsoid</vt:lpstr>
      <vt:lpstr>Elliptical Billiards</vt:lpstr>
      <vt:lpstr>Elliptical Billiards</vt:lpstr>
      <vt:lpstr>Ellipsoid Reflector Spotlights</vt:lpstr>
      <vt:lpstr>Parabolic Reflectors</vt:lpstr>
      <vt:lpstr>Parabolic Reflectors</vt:lpstr>
      <vt:lpstr>Parabolic Reflectors</vt:lpstr>
      <vt:lpstr>Parabolic Microphones</vt:lpstr>
      <vt:lpstr>Rotating Fluids</vt:lpstr>
      <vt:lpstr>Image Analysis</vt:lpstr>
      <vt:lpstr>Hyperboloidal Gears</vt:lpstr>
      <vt:lpstr>Hyperboloid Structures</vt:lpstr>
      <vt:lpstr>Hyperboloid Cooling Towers</vt:lpstr>
      <vt:lpstr>Hyperbolic Paraboloid Structures</vt:lpstr>
      <vt:lpstr>Pringles</vt:lpstr>
      <vt:lpstr>Applications of Vector Valued Functions</vt:lpstr>
      <vt:lpstr>Newton’s Second Law</vt:lpstr>
      <vt:lpstr>Impulse</vt:lpstr>
      <vt:lpstr>Angular Momentum</vt:lpstr>
      <vt:lpstr>Torque</vt:lpstr>
      <vt:lpstr>Angular Impulse</vt:lpstr>
      <vt:lpstr>Carbon Nanotubes</vt:lpstr>
      <vt:lpstr>Tori &amp; Toroidial Helixes</vt:lpstr>
      <vt:lpstr>DNA Supercoiling</vt:lpstr>
      <vt:lpstr>In Biomedical Research</vt:lpstr>
      <vt:lpstr>Inductors (and Transformers)</vt:lpstr>
      <vt:lpstr>Biot-Savart Law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Vector Valued Functions</dc:title>
  <dc:creator>Richard</dc:creator>
  <cp:lastModifiedBy>Richard</cp:lastModifiedBy>
  <cp:revision>53</cp:revision>
  <dcterms:created xsi:type="dcterms:W3CDTF">2017-10-11T02:14:45Z</dcterms:created>
  <dcterms:modified xsi:type="dcterms:W3CDTF">2017-11-10T04:18:14Z</dcterms:modified>
</cp:coreProperties>
</file>